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Barlow"/>
      <p:regular r:id="rId17"/>
    </p:embeddedFont>
    <p:embeddedFont>
      <p:font typeface="Barlow"/>
      <p:regular r:id="rId18"/>
    </p:embeddedFont>
    <p:embeddedFont>
      <p:font typeface="Barlow"/>
      <p:regular r:id="rId19"/>
    </p:embeddedFont>
    <p:embeddedFont>
      <p:font typeface="Barlow"/>
      <p:regular r:id="rId20"/>
    </p:embeddedFont>
    <p:embeddedFont>
      <p:font typeface="Montserrat"/>
      <p:regular r:id="rId21"/>
    </p:embeddedFont>
    <p:embeddedFont>
      <p:font typeface="Montserrat"/>
      <p:regular r:id="rId22"/>
    </p:embeddedFont>
    <p:embeddedFont>
      <p:font typeface="Montserrat"/>
      <p:regular r:id="rId23"/>
    </p:embeddedFont>
    <p:embeddedFont>
      <p:font typeface="Montserrat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Relationship Id="rId23" Type="http://schemas.openxmlformats.org/officeDocument/2006/relationships/font" Target="fonts/font7.fntdata"/><Relationship Id="rId2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2" Type="http://schemas.openxmlformats.org/officeDocument/2006/relationships/image" Target="../media/image-1010-2.png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2" Type="http://schemas.openxmlformats.org/officeDocument/2006/relationships/image" Target="../media/image-1011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chat.openai.com" TargetMode="External"/><Relationship Id="rId2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8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0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example.com/data.csv" TargetMode="External"/><Relationship Id="rId2" Type="http://schemas.openxmlformats.org/officeDocument/2006/relationships/image" Target="../media/image-10-1.png"/><Relationship Id="rId3" Type="http://schemas.openxmlformats.org/officeDocument/2006/relationships/slideLayout" Target="../slideLayouts/slideLayout1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60720" cy="823305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6850" y="581739"/>
            <a:ext cx="7663101" cy="417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400"/>
              </a:lnSpc>
              <a:buNone/>
            </a:pPr>
            <a:r>
              <a:rPr lang="en-US" sz="13150" b="1" dirty="0">
                <a:solidFill>
                  <a:srgbClr val="75BAE6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ChatGPT Advanced</a:t>
            </a:r>
            <a:endParaRPr lang="en-US" sz="13150" dirty="0"/>
          </a:p>
        </p:txBody>
      </p:sp>
      <p:sp>
        <p:nvSpPr>
          <p:cNvPr id="4" name="Text 1"/>
          <p:cNvSpPr/>
          <p:nvPr/>
        </p:nvSpPr>
        <p:spPr>
          <a:xfrm>
            <a:off x="6226850" y="5074801"/>
            <a:ext cx="7663101" cy="19207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550"/>
              </a:lnSpc>
              <a:buNone/>
            </a:pPr>
            <a:r>
              <a:rPr lang="en-US" sz="60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Beginner's Mastery Course</a:t>
            </a:r>
            <a:endParaRPr lang="en-US" sz="6000" dirty="0"/>
          </a:p>
        </p:txBody>
      </p:sp>
      <p:sp>
        <p:nvSpPr>
          <p:cNvPr id="5" name="Text 2"/>
          <p:cNvSpPr/>
          <p:nvPr/>
        </p:nvSpPr>
        <p:spPr>
          <a:xfrm>
            <a:off x="6226850" y="7312819"/>
            <a:ext cx="7663101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Your Step-by-Step Guide to AI Proficiency</a:t>
            </a:r>
            <a:endParaRPr lang="en-US" sz="1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2825" y="544354"/>
            <a:ext cx="5209580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Why Learn ChatGPT?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692825" y="1670685"/>
            <a:ext cx="6380917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ChatGPT is more than just a chatbot; it's an AI assistant that can write, analyze, brainstorm, and teach. Mastering it is essential for enhancing productivity and creativity in today's fast-paced world.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692825" y="3115628"/>
            <a:ext cx="6380917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This course transforms beginners into confident users in </a:t>
            </a:r>
            <a:pPr algn="l" indent="0" marL="0">
              <a:lnSpc>
                <a:spcPts val="2450"/>
              </a:lnSpc>
              <a:buNone/>
            </a:pPr>
            <a:r>
              <a:rPr lang="en-US" sz="1550" b="1" dirty="0">
                <a:solidFill>
                  <a:srgbClr val="75BA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 comprehensive modules</a:t>
            </a:r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covering everything from fundamental concepts to advanced features like data analysis, custom instructions, and workflow automation.</a:t>
            </a:r>
            <a:endParaRPr lang="en-US" sz="15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64279" y="1715214"/>
            <a:ext cx="6380917" cy="638091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643176"/>
            <a:ext cx="10173533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Module 1: What is ChatGPT? (The Basics)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58309" y="1789152"/>
            <a:ext cx="4226838" cy="3957042"/>
          </a:xfrm>
          <a:prstGeom prst="roundRect">
            <a:avLst>
              <a:gd name="adj" fmla="val 821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504" y="2013347"/>
            <a:ext cx="649962" cy="649962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217" y="2155508"/>
            <a:ext cx="292418" cy="36552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82504" y="2879884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AI Assistant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982504" y="3366016"/>
            <a:ext cx="3778448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Trained on vast data to answer questions, write content, and solve problems across various domains.</a:t>
            </a:r>
            <a:endParaRPr lang="en-US" sz="1700" dirty="0"/>
          </a:p>
        </p:txBody>
      </p:sp>
      <p:sp>
        <p:nvSpPr>
          <p:cNvPr id="8" name="Shape 4"/>
          <p:cNvSpPr/>
          <p:nvPr/>
        </p:nvSpPr>
        <p:spPr>
          <a:xfrm>
            <a:off x="5201722" y="1789152"/>
            <a:ext cx="4226838" cy="3957042"/>
          </a:xfrm>
          <a:prstGeom prst="roundRect">
            <a:avLst>
              <a:gd name="adj" fmla="val 821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5916" y="2013347"/>
            <a:ext cx="649962" cy="649962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4629" y="2155508"/>
            <a:ext cx="292418" cy="36552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425916" y="2879884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Versions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5425916" y="3366016"/>
            <a:ext cx="3778448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7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Free (GPT-3.5)</a:t>
            </a:r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Ideal for everyday tasks.</a:t>
            </a:r>
            <a:endParaRPr lang="en-US" sz="1700" dirty="0"/>
          </a:p>
        </p:txBody>
      </p:sp>
      <p:sp>
        <p:nvSpPr>
          <p:cNvPr id="13" name="Text 7"/>
          <p:cNvSpPr/>
          <p:nvPr/>
        </p:nvSpPr>
        <p:spPr>
          <a:xfrm>
            <a:off x="5425916" y="4135160"/>
            <a:ext cx="3778448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7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Plus (GPT-4)</a:t>
            </a:r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Offers advanced reasoning, file uploads, web browsing, and code interpretation.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9645134" y="1789152"/>
            <a:ext cx="4226957" cy="3957042"/>
          </a:xfrm>
          <a:prstGeom prst="roundRect">
            <a:avLst>
              <a:gd name="adj" fmla="val 821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9329" y="2013347"/>
            <a:ext cx="649962" cy="649962"/>
          </a:xfrm>
          <a:prstGeom prst="rect">
            <a:avLst/>
          </a:prstGeom>
        </p:spPr>
      </p:pic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8042" y="2155508"/>
            <a:ext cx="292418" cy="365522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9869329" y="2879884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Key Use Cases</a:t>
            </a:r>
            <a:endParaRPr lang="en-US" sz="2200" dirty="0"/>
          </a:p>
        </p:txBody>
      </p:sp>
      <p:sp>
        <p:nvSpPr>
          <p:cNvPr id="18" name="Text 10"/>
          <p:cNvSpPr/>
          <p:nvPr/>
        </p:nvSpPr>
        <p:spPr>
          <a:xfrm>
            <a:off x="9869329" y="3366016"/>
            <a:ext cx="3778568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Writing emails &amp; essays</a:t>
            </a:r>
            <a:endParaRPr lang="en-US" sz="1700" dirty="0"/>
          </a:p>
        </p:txBody>
      </p:sp>
      <p:sp>
        <p:nvSpPr>
          <p:cNvPr id="19" name="Text 11"/>
          <p:cNvSpPr/>
          <p:nvPr/>
        </p:nvSpPr>
        <p:spPr>
          <a:xfrm>
            <a:off x="9869329" y="3788450"/>
            <a:ext cx="3778568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Learning complex topics</a:t>
            </a:r>
            <a:endParaRPr lang="en-US" sz="1700" dirty="0"/>
          </a:p>
        </p:txBody>
      </p:sp>
      <p:sp>
        <p:nvSpPr>
          <p:cNvPr id="20" name="Text 12"/>
          <p:cNvSpPr/>
          <p:nvPr/>
        </p:nvSpPr>
        <p:spPr>
          <a:xfrm>
            <a:off x="9869329" y="4210883"/>
            <a:ext cx="3778568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Coding assistance</a:t>
            </a:r>
            <a:endParaRPr lang="en-US" sz="1700" dirty="0"/>
          </a:p>
        </p:txBody>
      </p:sp>
      <p:sp>
        <p:nvSpPr>
          <p:cNvPr id="21" name="Text 13"/>
          <p:cNvSpPr/>
          <p:nvPr/>
        </p:nvSpPr>
        <p:spPr>
          <a:xfrm>
            <a:off x="9869329" y="4633317"/>
            <a:ext cx="3778568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Data analysis</a:t>
            </a:r>
            <a:endParaRPr lang="en-US" sz="1700" dirty="0"/>
          </a:p>
        </p:txBody>
      </p:sp>
      <p:sp>
        <p:nvSpPr>
          <p:cNvPr id="22" name="Text 14"/>
          <p:cNvSpPr/>
          <p:nvPr/>
        </p:nvSpPr>
        <p:spPr>
          <a:xfrm>
            <a:off x="1083231" y="6314837"/>
            <a:ext cx="4058364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Activity: Simplifying Complexity</a:t>
            </a:r>
            <a:endParaRPr lang="en-US" sz="2200" dirty="0"/>
          </a:p>
        </p:txBody>
      </p:sp>
      <p:sp>
        <p:nvSpPr>
          <p:cNvPr id="23" name="Text 15"/>
          <p:cNvSpPr/>
          <p:nvPr/>
        </p:nvSpPr>
        <p:spPr>
          <a:xfrm>
            <a:off x="1083231" y="6995993"/>
            <a:ext cx="1278886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Ask ChatGPT: </a:t>
            </a:r>
            <a:pPr algn="l" indent="0" marL="0">
              <a:lnSpc>
                <a:spcPts val="2700"/>
              </a:lnSpc>
              <a:buNone/>
            </a:pPr>
            <a:r>
              <a:rPr lang="en-US" sz="170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"Explain quantum physics like I’m 10."</a:t>
            </a:r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Observe how it simplifies complex ideas effectively.</a:t>
            </a:r>
            <a:endParaRPr lang="en-US" sz="1700" dirty="0"/>
          </a:p>
        </p:txBody>
      </p:sp>
      <p:sp>
        <p:nvSpPr>
          <p:cNvPr id="24" name="Shape 16"/>
          <p:cNvSpPr/>
          <p:nvPr/>
        </p:nvSpPr>
        <p:spPr>
          <a:xfrm>
            <a:off x="758309" y="5989915"/>
            <a:ext cx="30480" cy="1596509"/>
          </a:xfrm>
          <a:prstGeom prst="rect">
            <a:avLst/>
          </a:prstGeom>
          <a:solidFill>
            <a:srgbClr val="75BAE6"/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2803" y="410766"/>
            <a:ext cx="4455795" cy="491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50"/>
              </a:lnSpc>
              <a:buNone/>
            </a:pPr>
            <a:r>
              <a:rPr lang="en-US" sz="30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Module 2: Getting Started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522803" y="1275517"/>
            <a:ext cx="3016806" cy="2456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Goal: Set up and Navigate ChatGPT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22803" y="1670447"/>
            <a:ext cx="6610231" cy="478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Font typeface="+mj-lt"/>
              <a:buAutoNum type="arabicPeriod" startAt="1"/>
            </a:pPr>
            <a:r>
              <a:rPr lang="en-US" sz="11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Sign Up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Visit </a:t>
            </a:r>
            <a:pPr algn="l" indent="0" marL="0">
              <a:lnSpc>
                <a:spcPts val="1850"/>
              </a:lnSpc>
              <a:buNone/>
            </a:pPr>
            <a:r>
              <a:rPr lang="en-US" sz="1150" u="sng" dirty="0">
                <a:solidFill>
                  <a:srgbClr val="359DD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chat.openai.com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 Create a free account using your email, Google, or Microsoft credentials.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522803" y="2200870"/>
            <a:ext cx="6610231" cy="478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Font typeface="+mj-lt"/>
              <a:buAutoNum type="arabicPeriod" startAt="2"/>
            </a:pPr>
            <a:r>
              <a:rPr lang="en-US" sz="11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Interface Tour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Familiarize yourself with the layout: </a:t>
            </a:r>
            <a:pPr algn="l" indent="0" marL="0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New Chat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for fresh conversations, </a:t>
            </a:r>
            <a:pPr algn="l" indent="0" marL="0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Thread History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in the left sidebar for past chats, and the </a:t>
            </a:r>
            <a:pPr algn="l" indent="0" marL="0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Input Box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for commands.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522803" y="2731294"/>
            <a:ext cx="6610231" cy="478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Font typeface="+mj-lt"/>
              <a:buAutoNum type="arabicPeriod" startAt="3"/>
            </a:pPr>
            <a:r>
              <a:rPr lang="en-US" sz="11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Upgrade to Plus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Unlock advanced features like GPT-4, file uploads, and plugins for $20/month. Navigate to </a:t>
            </a:r>
            <a:pPr algn="l" indent="0" marL="0">
              <a:lnSpc>
                <a:spcPts val="1850"/>
              </a:lnSpc>
              <a:buNone/>
            </a:pPr>
            <a:r>
              <a:rPr lang="en-US" sz="115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Settings &gt; Upgrade to Plus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15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986" y="1294209"/>
            <a:ext cx="6610231" cy="6610231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504986" y="8072437"/>
            <a:ext cx="6610231" cy="873800"/>
          </a:xfrm>
          <a:prstGeom prst="roundRect">
            <a:avLst>
              <a:gd name="adj" fmla="val 25644"/>
            </a:avLst>
          </a:prstGeom>
          <a:solidFill>
            <a:srgbClr val="B6D6FC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4290" y="8295918"/>
            <a:ext cx="186690" cy="14930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990284" y="8259008"/>
            <a:ext cx="5975628" cy="478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 Tip: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Enable </a:t>
            </a:r>
            <a:pPr algn="l" indent="0" marL="0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dark mode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(</a:t>
            </a:r>
            <a:pPr algn="l" indent="0" marL="0">
              <a:lnSpc>
                <a:spcPts val="1850"/>
              </a:lnSpc>
              <a:buNone/>
            </a:pPr>
            <a:r>
              <a:rPr lang="en-US" sz="1150" i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Settings &gt; Appearance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) for enhanced eye comfort during extended use.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2108" y="528638"/>
            <a:ext cx="9515951" cy="631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Module 3: Core Skills – Prompt Engineering</a:t>
            </a:r>
            <a:endParaRPr lang="en-US" sz="3950" dirty="0"/>
          </a:p>
        </p:txBody>
      </p:sp>
      <p:sp>
        <p:nvSpPr>
          <p:cNvPr id="3" name="Text 1"/>
          <p:cNvSpPr/>
          <p:nvPr/>
        </p:nvSpPr>
        <p:spPr>
          <a:xfrm>
            <a:off x="672108" y="1544479"/>
            <a:ext cx="13286184" cy="614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Goal:</a:t>
            </a:r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Master giving commands ("prompts") to get the best responses from ChatGPT. The quality of your output depends on the quality of your input.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72108" y="2374821"/>
            <a:ext cx="6547009" cy="1912739"/>
          </a:xfrm>
          <a:prstGeom prst="roundRect">
            <a:avLst>
              <a:gd name="adj" fmla="val 5737"/>
            </a:avLst>
          </a:prstGeom>
          <a:solidFill>
            <a:srgbClr val="FFFFFF"/>
          </a:solidFill>
          <a:ln w="22860">
            <a:solidFill>
              <a:srgbClr val="BACFDD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48" y="2374821"/>
            <a:ext cx="91440" cy="191273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55596" y="2589728"/>
            <a:ext cx="2527102" cy="315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1. Be Specific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55596" y="3020735"/>
            <a:ext cx="6048613" cy="314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❌</a:t>
            </a:r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pPr algn="l" indent="0" marL="0">
              <a:lnSpc>
                <a:spcPts val="2400"/>
              </a:lnSpc>
              <a:buNone/>
            </a:pPr>
            <a:r>
              <a:rPr lang="en-US" sz="150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“Write a story.”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955596" y="3450669"/>
            <a:ext cx="6048613" cy="621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✅</a:t>
            </a:r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pPr algn="l" indent="0" marL="0">
              <a:lnSpc>
                <a:spcPts val="2400"/>
              </a:lnSpc>
              <a:buNone/>
            </a:pPr>
            <a:r>
              <a:rPr lang="en-US" sz="150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“Write a 200-word sci-fi story about a robot learning emotions, with a plot twist.”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7411164" y="2374821"/>
            <a:ext cx="6547128" cy="1912739"/>
          </a:xfrm>
          <a:prstGeom prst="roundRect">
            <a:avLst>
              <a:gd name="adj" fmla="val 5737"/>
            </a:avLst>
          </a:prstGeom>
          <a:solidFill>
            <a:srgbClr val="FFFFFF"/>
          </a:solidFill>
          <a:ln w="22860">
            <a:solidFill>
              <a:srgbClr val="BACFDD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8304" y="2374821"/>
            <a:ext cx="91440" cy="1912739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694652" y="2589728"/>
            <a:ext cx="2527102" cy="315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2. Set Context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7694652" y="3020735"/>
            <a:ext cx="6048732" cy="314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❌</a:t>
            </a:r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pPr algn="l" indent="0" marL="0">
              <a:lnSpc>
                <a:spcPts val="2400"/>
              </a:lnSpc>
              <a:buNone/>
            </a:pPr>
            <a:r>
              <a:rPr lang="en-US" sz="150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“Explain blockchain.”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7694652" y="3450669"/>
            <a:ext cx="6048732" cy="621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✅</a:t>
            </a:r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pPr algn="l" indent="0" marL="0">
              <a:lnSpc>
                <a:spcPts val="2400"/>
              </a:lnSpc>
              <a:buNone/>
            </a:pPr>
            <a:r>
              <a:rPr lang="en-US" sz="150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“Explain blockchain to a high school student using simple analogies.”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72108" y="4479608"/>
            <a:ext cx="6547009" cy="1590318"/>
          </a:xfrm>
          <a:prstGeom prst="roundRect">
            <a:avLst>
              <a:gd name="adj" fmla="val 6900"/>
            </a:avLst>
          </a:prstGeom>
          <a:solidFill>
            <a:srgbClr val="FFFFFF"/>
          </a:solidFill>
          <a:ln w="22860">
            <a:solidFill>
              <a:srgbClr val="BACFDD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48" y="4479608"/>
            <a:ext cx="91440" cy="159031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55596" y="4694515"/>
            <a:ext cx="2527102" cy="315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3. Assign a Role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55596" y="5125522"/>
            <a:ext cx="6048613" cy="614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“Act as a career counselor. Advise on switching to tech at age 40.”</a:t>
            </a:r>
            <a:endParaRPr lang="en-US" sz="1500" dirty="0"/>
          </a:p>
        </p:txBody>
      </p:sp>
      <p:sp>
        <p:nvSpPr>
          <p:cNvPr id="18" name="Shape 13"/>
          <p:cNvSpPr/>
          <p:nvPr/>
        </p:nvSpPr>
        <p:spPr>
          <a:xfrm>
            <a:off x="7411164" y="4479608"/>
            <a:ext cx="6547128" cy="1590318"/>
          </a:xfrm>
          <a:prstGeom prst="roundRect">
            <a:avLst>
              <a:gd name="adj" fmla="val 6900"/>
            </a:avLst>
          </a:prstGeom>
          <a:solidFill>
            <a:srgbClr val="FFFFFF"/>
          </a:solidFill>
          <a:ln w="22860">
            <a:solidFill>
              <a:srgbClr val="BACFDD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8304" y="4479608"/>
            <a:ext cx="91440" cy="159031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694652" y="4694515"/>
            <a:ext cx="2527102" cy="315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4. Control Format</a:t>
            </a:r>
            <a:endParaRPr lang="en-US" sz="1950" dirty="0"/>
          </a:p>
        </p:txBody>
      </p:sp>
      <p:sp>
        <p:nvSpPr>
          <p:cNvPr id="21" name="Text 15"/>
          <p:cNvSpPr/>
          <p:nvPr/>
        </p:nvSpPr>
        <p:spPr>
          <a:xfrm>
            <a:off x="7694652" y="5125522"/>
            <a:ext cx="6048732" cy="307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“Answer in bullet points.”</a:t>
            </a:r>
            <a:endParaRPr lang="en-US" sz="1500" dirty="0"/>
          </a:p>
        </p:txBody>
      </p:sp>
      <p:sp>
        <p:nvSpPr>
          <p:cNvPr id="22" name="Text 16"/>
          <p:cNvSpPr/>
          <p:nvPr/>
        </p:nvSpPr>
        <p:spPr>
          <a:xfrm>
            <a:off x="7694652" y="5547836"/>
            <a:ext cx="6048732" cy="307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“Use a table to compare options.”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960120" y="6573917"/>
            <a:ext cx="3947398" cy="315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Activity: Role-Playing &amp; Formatting</a:t>
            </a:r>
            <a:endParaRPr lang="en-US" sz="1950" dirty="0"/>
          </a:p>
        </p:txBody>
      </p:sp>
      <p:sp>
        <p:nvSpPr>
          <p:cNvPr id="24" name="Text 18"/>
          <p:cNvSpPr/>
          <p:nvPr/>
        </p:nvSpPr>
        <p:spPr>
          <a:xfrm>
            <a:off x="960120" y="7177802"/>
            <a:ext cx="12998172" cy="307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Prompt: “You are a nutritionist. Create a 7-day vegetarian meal plan in a table with columns: Day, Breakfast, Lunch, Dinner.”</a:t>
            </a:r>
            <a:endParaRPr lang="en-US" sz="1500" dirty="0"/>
          </a:p>
        </p:txBody>
      </p:sp>
      <p:sp>
        <p:nvSpPr>
          <p:cNvPr id="25" name="Shape 19"/>
          <p:cNvSpPr/>
          <p:nvPr/>
        </p:nvSpPr>
        <p:spPr>
          <a:xfrm>
            <a:off x="672108" y="6285905"/>
            <a:ext cx="22860" cy="1415058"/>
          </a:xfrm>
          <a:prstGeom prst="rect">
            <a:avLst/>
          </a:prstGeom>
          <a:solidFill>
            <a:srgbClr val="75BAE6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6522" y="588050"/>
            <a:ext cx="11165800" cy="701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Module 4: Advanced Features (ChatGPT Plus)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746522" y="1716286"/>
            <a:ext cx="13137356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Goal: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Unlock and effectively use GPT-4’s premium tools.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746522" y="2297549"/>
            <a:ext cx="13137356" cy="3532227"/>
          </a:xfrm>
          <a:prstGeom prst="roundRect">
            <a:avLst>
              <a:gd name="adj" fmla="val 905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4142" y="2305169"/>
            <a:ext cx="6561058" cy="1587818"/>
          </a:xfrm>
          <a:prstGeom prst="roundRect">
            <a:avLst>
              <a:gd name="adj" fmla="val 20151"/>
            </a:avLst>
          </a:prstGeom>
          <a:solidFill>
            <a:srgbClr val="D4E9F7"/>
          </a:solidFill>
          <a:ln/>
        </p:spPr>
      </p:sp>
      <p:sp>
        <p:nvSpPr>
          <p:cNvPr id="6" name="Text 4"/>
          <p:cNvSpPr/>
          <p:nvPr/>
        </p:nvSpPr>
        <p:spPr>
          <a:xfrm>
            <a:off x="967383" y="2518410"/>
            <a:ext cx="2806541" cy="350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File Upload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67383" y="2997041"/>
            <a:ext cx="5814655" cy="682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Upload PDFs, Excel, Word, or images for analysis. Prompt: </a:t>
            </a:r>
            <a:pPr algn="l" indent="0" marL="0">
              <a:lnSpc>
                <a:spcPts val="2650"/>
              </a:lnSpc>
              <a:buNone/>
            </a:pPr>
            <a:r>
              <a:rPr lang="en-US" sz="165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“Summarize this PDF in 5 bullet points.”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7315200" y="2305169"/>
            <a:ext cx="6561058" cy="1587818"/>
          </a:xfrm>
          <a:prstGeom prst="rect">
            <a:avLst/>
          </a:prstGeom>
          <a:solidFill>
            <a:srgbClr val="D4E9F7"/>
          </a:solidFill>
          <a:ln/>
        </p:spPr>
      </p:sp>
      <p:sp>
        <p:nvSpPr>
          <p:cNvPr id="9" name="Shape 7"/>
          <p:cNvSpPr/>
          <p:nvPr/>
        </p:nvSpPr>
        <p:spPr>
          <a:xfrm>
            <a:off x="7315200" y="2305169"/>
            <a:ext cx="22860" cy="1587818"/>
          </a:xfrm>
          <a:prstGeom prst="roundRect">
            <a:avLst>
              <a:gd name="adj" fmla="val 1399636"/>
            </a:avLst>
          </a:prstGeom>
          <a:solidFill>
            <a:srgbClr val="BACFDD"/>
          </a:solidFill>
          <a:ln/>
        </p:spPr>
      </p:sp>
      <p:sp>
        <p:nvSpPr>
          <p:cNvPr id="10" name="Text 8"/>
          <p:cNvSpPr/>
          <p:nvPr/>
        </p:nvSpPr>
        <p:spPr>
          <a:xfrm>
            <a:off x="7848362" y="2518410"/>
            <a:ext cx="2806541" cy="350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Code Interpreter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848362" y="2997041"/>
            <a:ext cx="5814655" cy="682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Analyze data, create charts, convert files. Try: </a:t>
            </a:r>
            <a:pPr algn="l" indent="0" marL="0">
              <a:lnSpc>
                <a:spcPts val="2650"/>
              </a:lnSpc>
              <a:buNone/>
            </a:pPr>
            <a:r>
              <a:rPr lang="en-US" sz="165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“Analyze this sales.csv file. Plot monthly revenue trends.”</a:t>
            </a:r>
            <a:endParaRPr lang="en-US" sz="1650" dirty="0"/>
          </a:p>
        </p:txBody>
      </p:sp>
      <p:sp>
        <p:nvSpPr>
          <p:cNvPr id="12" name="Shape 10"/>
          <p:cNvSpPr/>
          <p:nvPr/>
        </p:nvSpPr>
        <p:spPr>
          <a:xfrm>
            <a:off x="7048619" y="2832497"/>
            <a:ext cx="533162" cy="533162"/>
          </a:xfrm>
          <a:prstGeom prst="roundRect">
            <a:avLst>
              <a:gd name="adj" fmla="val 60011"/>
            </a:avLst>
          </a:prstGeom>
          <a:solidFill>
            <a:srgbClr val="FFFFFF"/>
          </a:solidFill>
          <a:ln w="22860">
            <a:solidFill>
              <a:srgbClr val="BACFDD"/>
            </a:solidFill>
            <a:prstDash val="solid"/>
          </a:ln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81850" y="2932390"/>
            <a:ext cx="266581" cy="333256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754142" y="3892987"/>
            <a:ext cx="6561058" cy="1929170"/>
          </a:xfrm>
          <a:prstGeom prst="rect">
            <a:avLst/>
          </a:prstGeom>
          <a:solidFill>
            <a:srgbClr val="D4E9F7"/>
          </a:solidFill>
          <a:ln/>
        </p:spPr>
      </p:sp>
      <p:sp>
        <p:nvSpPr>
          <p:cNvPr id="15" name="Shape 12"/>
          <p:cNvSpPr/>
          <p:nvPr/>
        </p:nvSpPr>
        <p:spPr>
          <a:xfrm>
            <a:off x="754142" y="3892987"/>
            <a:ext cx="6561058" cy="22860"/>
          </a:xfrm>
          <a:prstGeom prst="roundRect">
            <a:avLst>
              <a:gd name="adj" fmla="val 1399636"/>
            </a:avLst>
          </a:prstGeom>
          <a:solidFill>
            <a:srgbClr val="BACFDD"/>
          </a:solidFill>
          <a:ln/>
        </p:spPr>
      </p:sp>
      <p:sp>
        <p:nvSpPr>
          <p:cNvPr id="16" name="Text 13"/>
          <p:cNvSpPr/>
          <p:nvPr/>
        </p:nvSpPr>
        <p:spPr>
          <a:xfrm>
            <a:off x="967383" y="4106228"/>
            <a:ext cx="2806541" cy="350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Web Browsing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967383" y="4584859"/>
            <a:ext cx="5814655" cy="1024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Fetch real-time data by enabling it in the GPT-4 dropdown. </a:t>
            </a:r>
            <a:pPr algn="l" indent="0" marL="0">
              <a:lnSpc>
                <a:spcPts val="2650"/>
              </a:lnSpc>
              <a:buNone/>
            </a:pPr>
            <a:r>
              <a:rPr lang="en-US" sz="165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“Find recent AI news from reliable sources. Summarize key points.”</a:t>
            </a:r>
            <a:endParaRPr lang="en-US" sz="1650" dirty="0"/>
          </a:p>
        </p:txBody>
      </p:sp>
      <p:sp>
        <p:nvSpPr>
          <p:cNvPr id="18" name="Shape 15"/>
          <p:cNvSpPr/>
          <p:nvPr/>
        </p:nvSpPr>
        <p:spPr>
          <a:xfrm>
            <a:off x="7315200" y="3892987"/>
            <a:ext cx="6561058" cy="1929170"/>
          </a:xfrm>
          <a:prstGeom prst="rect">
            <a:avLst/>
          </a:prstGeom>
          <a:solidFill>
            <a:srgbClr val="D4E9F7"/>
          </a:solidFill>
          <a:ln/>
        </p:spPr>
      </p:sp>
      <p:sp>
        <p:nvSpPr>
          <p:cNvPr id="19" name="Shape 16"/>
          <p:cNvSpPr/>
          <p:nvPr/>
        </p:nvSpPr>
        <p:spPr>
          <a:xfrm>
            <a:off x="7315200" y="3892987"/>
            <a:ext cx="22860" cy="1929170"/>
          </a:xfrm>
          <a:prstGeom prst="roundRect">
            <a:avLst>
              <a:gd name="adj" fmla="val 1399636"/>
            </a:avLst>
          </a:prstGeom>
          <a:solidFill>
            <a:srgbClr val="BACFDD"/>
          </a:solidFill>
          <a:ln/>
        </p:spPr>
      </p:sp>
      <p:sp>
        <p:nvSpPr>
          <p:cNvPr id="20" name="Shape 17"/>
          <p:cNvSpPr/>
          <p:nvPr/>
        </p:nvSpPr>
        <p:spPr>
          <a:xfrm>
            <a:off x="7315200" y="3892987"/>
            <a:ext cx="6561058" cy="22860"/>
          </a:xfrm>
          <a:prstGeom prst="roundRect">
            <a:avLst>
              <a:gd name="adj" fmla="val 1399636"/>
            </a:avLst>
          </a:prstGeom>
          <a:solidFill>
            <a:srgbClr val="BACFDD"/>
          </a:solidFill>
          <a:ln/>
        </p:spPr>
      </p:sp>
      <p:sp>
        <p:nvSpPr>
          <p:cNvPr id="21" name="Text 18"/>
          <p:cNvSpPr/>
          <p:nvPr/>
        </p:nvSpPr>
        <p:spPr>
          <a:xfrm>
            <a:off x="7848362" y="4106228"/>
            <a:ext cx="2806541" cy="350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Custom Instructions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7848362" y="4584859"/>
            <a:ext cx="5814655" cy="1024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Set preferences in </a:t>
            </a:r>
            <a:pPr algn="l" indent="0" marL="0">
              <a:lnSpc>
                <a:spcPts val="2650"/>
              </a:lnSpc>
              <a:buNone/>
            </a:pPr>
            <a:r>
              <a:rPr lang="en-US" sz="165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Settings &gt; Custom Instructions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 Example: </a:t>
            </a:r>
            <a:pPr algn="l" indent="0" marL="0">
              <a:lnSpc>
                <a:spcPts val="2650"/>
              </a:lnSpc>
              <a:buNone/>
            </a:pPr>
            <a:r>
              <a:rPr lang="en-US" sz="165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“Always respond formally. I’m a teacher creating lesson plans.”</a:t>
            </a:r>
            <a:endParaRPr lang="en-US" sz="1650" dirty="0"/>
          </a:p>
        </p:txBody>
      </p:sp>
      <p:sp>
        <p:nvSpPr>
          <p:cNvPr id="23" name="Shape 20"/>
          <p:cNvSpPr/>
          <p:nvPr/>
        </p:nvSpPr>
        <p:spPr>
          <a:xfrm>
            <a:off x="7048619" y="4590931"/>
            <a:ext cx="533162" cy="533162"/>
          </a:xfrm>
          <a:prstGeom prst="roundRect">
            <a:avLst>
              <a:gd name="adj" fmla="val 60011"/>
            </a:avLst>
          </a:prstGeom>
          <a:solidFill>
            <a:srgbClr val="FFFFFF"/>
          </a:solidFill>
          <a:ln w="22860">
            <a:solidFill>
              <a:srgbClr val="BACFDD"/>
            </a:solidFill>
            <a:prstDash val="solid"/>
          </a:ln>
        </p:spPr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1850" y="4690824"/>
            <a:ext cx="266581" cy="333256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1066443" y="6389608"/>
            <a:ext cx="3349109" cy="350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Activity: Data Visualization</a:t>
            </a:r>
            <a:endParaRPr lang="en-US" sz="2200" dirty="0"/>
          </a:p>
        </p:txBody>
      </p:sp>
      <p:sp>
        <p:nvSpPr>
          <p:cNvPr id="26" name="Text 22"/>
          <p:cNvSpPr/>
          <p:nvPr/>
        </p:nvSpPr>
        <p:spPr>
          <a:xfrm>
            <a:off x="1066443" y="7060287"/>
            <a:ext cx="12817435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Upload a spreadsheet. Ask: “Calculate average sales per region and show a bar chart.”</a:t>
            </a:r>
            <a:endParaRPr lang="en-US" sz="1650" dirty="0"/>
          </a:p>
        </p:txBody>
      </p:sp>
      <p:sp>
        <p:nvSpPr>
          <p:cNvPr id="27" name="Shape 23"/>
          <p:cNvSpPr/>
          <p:nvPr/>
        </p:nvSpPr>
        <p:spPr>
          <a:xfrm>
            <a:off x="746522" y="6069687"/>
            <a:ext cx="22860" cy="1571863"/>
          </a:xfrm>
          <a:prstGeom prst="rect">
            <a:avLst/>
          </a:prstGeom>
          <a:solidFill>
            <a:srgbClr val="75BAE6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792956"/>
            <a:ext cx="8648581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Module 5: Real-World Applications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1938933"/>
            <a:ext cx="131137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Goal:</a:t>
            </a:r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Apply ChatGPT to enhance your daily tasks and workflows across various domains.</a:t>
            </a:r>
            <a:endParaRPr lang="en-US" sz="17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309" y="2529364"/>
            <a:ext cx="541615" cy="54161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70673" y="2657951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Writing Enhancement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570673" y="3144083"/>
            <a:ext cx="3378398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“Revise this email to sound professional.”</a:t>
            </a:r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or </a:t>
            </a:r>
            <a:pPr algn="l" indent="0" marL="0">
              <a:lnSpc>
                <a:spcPts val="2700"/>
              </a:lnSpc>
              <a:buNone/>
            </a:pPr>
            <a:r>
              <a:rPr lang="en-US" sz="170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“Generate blog ideas about sustainable fashion.”</a:t>
            </a:r>
            <a:endParaRPr lang="en-US" sz="17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819" y="2529364"/>
            <a:ext cx="541615" cy="54161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032183" y="2657951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Learning &amp; Education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6032183" y="3144083"/>
            <a:ext cx="3378398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“Create a study plan for Python in 30 days.”</a:t>
            </a:r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or </a:t>
            </a:r>
            <a:pPr algn="l" indent="0" marL="0">
              <a:lnSpc>
                <a:spcPts val="2700"/>
              </a:lnSpc>
              <a:buNone/>
            </a:pPr>
            <a:r>
              <a:rPr lang="en-US" sz="170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“Quiz me on French vocabulary.”</a:t>
            </a:r>
            <a:endParaRPr lang="en-US" sz="17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1329" y="2529364"/>
            <a:ext cx="541615" cy="54161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493693" y="2657951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Coding &amp; Debugging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10493693" y="3144083"/>
            <a:ext cx="3378398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“Debug this Python code: [paste code].”</a:t>
            </a:r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or </a:t>
            </a:r>
            <a:pPr algn="l" indent="0" marL="0">
              <a:lnSpc>
                <a:spcPts val="2700"/>
              </a:lnSpc>
              <a:buNone/>
            </a:pPr>
            <a:r>
              <a:rPr lang="en-US" sz="170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“Build a website landing page with HTML/CSS.”</a:t>
            </a:r>
            <a:endParaRPr lang="en-US" sz="17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09" y="4964192"/>
            <a:ext cx="541615" cy="54161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70673" y="5092779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Data Interpretation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70673" y="5578912"/>
            <a:ext cx="3378398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“Interpret this climate data. What trends do you see?”</a:t>
            </a:r>
            <a:endParaRPr lang="en-US" sz="17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9819" y="4964192"/>
            <a:ext cx="541615" cy="541615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032183" y="5092779"/>
            <a:ext cx="2918222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Creative Brainstorming</a:t>
            </a:r>
            <a:endParaRPr lang="en-US" sz="2200" dirty="0"/>
          </a:p>
        </p:txBody>
      </p:sp>
      <p:sp>
        <p:nvSpPr>
          <p:cNvPr id="18" name="Text 11"/>
          <p:cNvSpPr/>
          <p:nvPr/>
        </p:nvSpPr>
        <p:spPr>
          <a:xfrm>
            <a:off x="6032183" y="5578912"/>
            <a:ext cx="3378398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“Design a workout plan for beginners.”</a:t>
            </a:r>
            <a:endParaRPr lang="en-US" sz="1700" dirty="0"/>
          </a:p>
        </p:txBody>
      </p:sp>
      <p:sp>
        <p:nvSpPr>
          <p:cNvPr id="19" name="Shape 12"/>
          <p:cNvSpPr/>
          <p:nvPr/>
        </p:nvSpPr>
        <p:spPr>
          <a:xfrm>
            <a:off x="758309" y="6516053"/>
            <a:ext cx="13113782" cy="920472"/>
          </a:xfrm>
          <a:prstGeom prst="roundRect">
            <a:avLst>
              <a:gd name="adj" fmla="val 35307"/>
            </a:avLst>
          </a:prstGeom>
          <a:solidFill>
            <a:srgbClr val="BEDFF3"/>
          </a:solidFill>
          <a:ln/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884" y="6848594"/>
            <a:ext cx="270748" cy="216575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1462207" y="6786682"/>
            <a:ext cx="1219331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Tip:</a:t>
            </a:r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Use </a:t>
            </a:r>
            <a:pPr algn="l" indent="0" marL="0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follow-up prompts</a:t>
            </a:r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to refine responses: </a:t>
            </a:r>
            <a:pPr algn="l" indent="0" marL="0">
              <a:lnSpc>
                <a:spcPts val="2700"/>
              </a:lnSpc>
              <a:buNone/>
            </a:pPr>
            <a:r>
              <a:rPr lang="en-US" sz="1700" i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“Make the workout plan shorter.”</a:t>
            </a:r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“Add rest days.”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2945" y="554474"/>
            <a:ext cx="10199370" cy="660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Module 6: Troubleshooting &amp; Best Practices</a:t>
            </a:r>
            <a:endParaRPr lang="en-US" sz="4150" dirty="0"/>
          </a:p>
        </p:txBody>
      </p:sp>
      <p:sp>
        <p:nvSpPr>
          <p:cNvPr id="3" name="Text 1"/>
          <p:cNvSpPr/>
          <p:nvPr/>
        </p:nvSpPr>
        <p:spPr>
          <a:xfrm>
            <a:off x="702945" y="1616631"/>
            <a:ext cx="13224510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Goal: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Resolve common issues and ensure responsible, ethical use of ChatGPT.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02945" y="2364581"/>
            <a:ext cx="4324469" cy="3964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Common Problems &amp; Solutions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702945" y="2961799"/>
            <a:ext cx="6367224" cy="642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Inaccurate Answers: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Rephrase prompts or add: </a:t>
            </a:r>
            <a:pPr algn="l" indent="0" marL="0">
              <a:lnSpc>
                <a:spcPts val="2500"/>
              </a:lnSpc>
              <a:buNone/>
            </a:pPr>
            <a:r>
              <a:rPr lang="en-US" sz="155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“Double-check facts.”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02945" y="3674745"/>
            <a:ext cx="6367224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Vague Responses: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Ask: </a:t>
            </a:r>
            <a:pPr algn="l" indent="0" marL="0">
              <a:lnSpc>
                <a:spcPts val="2500"/>
              </a:lnSpc>
              <a:buNone/>
            </a:pPr>
            <a:r>
              <a:rPr lang="en-US" sz="155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“Explain step by step.”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02945" y="4066342"/>
            <a:ext cx="6367224" cy="642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Context Loss: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Reset with </a:t>
            </a:r>
            <a:pPr algn="l" indent="0" marL="0">
              <a:lnSpc>
                <a:spcPts val="2500"/>
              </a:lnSpc>
              <a:buNone/>
            </a:pPr>
            <a:r>
              <a:rPr lang="en-US" sz="155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“New Chat”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or summarize context: </a:t>
            </a:r>
            <a:pPr algn="l" indent="0" marL="0">
              <a:lnSpc>
                <a:spcPts val="2500"/>
              </a:lnSpc>
              <a:buNone/>
            </a:pPr>
            <a:r>
              <a:rPr lang="en-US" sz="155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“Previously, we discussed X. Now, [new query].”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567851" y="2364581"/>
            <a:ext cx="4911090" cy="3964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Best Practices for Responsible Use</a:t>
            </a:r>
            <a:endParaRPr lang="en-US" sz="2450" dirty="0"/>
          </a:p>
        </p:txBody>
      </p:sp>
      <p:sp>
        <p:nvSpPr>
          <p:cNvPr id="9" name="Text 7"/>
          <p:cNvSpPr/>
          <p:nvPr/>
        </p:nvSpPr>
        <p:spPr>
          <a:xfrm>
            <a:off x="7567851" y="2961799"/>
            <a:ext cx="6367224" cy="642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Verify Critical Info: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Always cross-check medical or legal advice from ChatGPT.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567851" y="3674745"/>
            <a:ext cx="6367224" cy="642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Avoid Plagiarism: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Use outputs as inspiration, not as final, unedited work.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567851" y="4387691"/>
            <a:ext cx="6367224" cy="642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Privacy First: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Never share sensitive personal data like SSNs or passwords.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1004173" y="5627727"/>
            <a:ext cx="2811661" cy="330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Ethical Use in Education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1004173" y="6259354"/>
            <a:ext cx="12923282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Prompt: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pPr algn="l" indent="0" marL="0">
              <a:lnSpc>
                <a:spcPts val="2500"/>
              </a:lnSpc>
              <a:buNone/>
            </a:pPr>
            <a:r>
              <a:rPr lang="en-US" sz="155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“How can I use ChatGPT without cheating in school?”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004173" y="6806565"/>
            <a:ext cx="12923282" cy="642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ChatGPT's Ideal Response: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“Use it to explain concepts, generate study questions, or brainstorm ideas, not to write essays or complete assignments for you.”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02945" y="5326499"/>
            <a:ext cx="22860" cy="2348627"/>
          </a:xfrm>
          <a:prstGeom prst="rect">
            <a:avLst/>
          </a:prstGeom>
          <a:solidFill>
            <a:srgbClr val="75BAE6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8426" y="584954"/>
            <a:ext cx="11159371" cy="694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Module 7: Automation &amp; Advanced Workflows</a:t>
            </a:r>
            <a:endParaRPr lang="en-US" sz="4350" dirty="0"/>
          </a:p>
        </p:txBody>
      </p:sp>
      <p:sp>
        <p:nvSpPr>
          <p:cNvPr id="3" name="Text 1"/>
          <p:cNvSpPr/>
          <p:nvPr/>
        </p:nvSpPr>
        <p:spPr>
          <a:xfrm>
            <a:off x="738426" y="1701046"/>
            <a:ext cx="13153549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Goal: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Seamlessly integrate ChatGPT into your existing digital workflow for enhanced efficiency.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738426" y="2592348"/>
            <a:ext cx="4243864" cy="3260169"/>
          </a:xfrm>
          <a:prstGeom prst="roundRect">
            <a:avLst>
              <a:gd name="adj" fmla="val 3366"/>
            </a:avLst>
          </a:prstGeom>
          <a:solidFill>
            <a:srgbClr val="FFFFFF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8426" y="2569488"/>
            <a:ext cx="4243864" cy="91440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889" y="2275880"/>
            <a:ext cx="632936" cy="632936"/>
          </a:xfrm>
          <a:prstGeom prst="rect">
            <a:avLst/>
          </a:prstGeom>
        </p:spPr>
      </p:pic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794" y="2434114"/>
            <a:ext cx="253127" cy="31646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72264" y="3119795"/>
            <a:ext cx="2776180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Integration Platforms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972264" y="3593425"/>
            <a:ext cx="3776186" cy="16877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 tools like </a:t>
            </a:r>
            <a:pPr algn="l" indent="0" marL="0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Zapier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or </a:t>
            </a:r>
            <a:pPr algn="l" indent="0" marL="0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Automate.io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to connect ChatGPT with applications such as Gmail or Slack. Example: auto-generating email replies.</a:t>
            </a:r>
            <a:endParaRPr lang="en-US" sz="1650" dirty="0"/>
          </a:p>
        </p:txBody>
      </p:sp>
      <p:sp>
        <p:nvSpPr>
          <p:cNvPr id="10" name="Shape 5"/>
          <p:cNvSpPr/>
          <p:nvPr/>
        </p:nvSpPr>
        <p:spPr>
          <a:xfrm>
            <a:off x="5193268" y="2592348"/>
            <a:ext cx="4243864" cy="3260169"/>
          </a:xfrm>
          <a:prstGeom prst="roundRect">
            <a:avLst>
              <a:gd name="adj" fmla="val 3366"/>
            </a:avLst>
          </a:prstGeom>
          <a:solidFill>
            <a:srgbClr val="FFFFFF"/>
          </a:solidFill>
          <a:ln/>
        </p:spPr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3268" y="2569488"/>
            <a:ext cx="4243864" cy="91440"/>
          </a:xfrm>
          <a:prstGeom prst="rect">
            <a:avLst/>
          </a:prstGeom>
        </p:spPr>
      </p:pic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8732" y="2275880"/>
            <a:ext cx="632936" cy="632936"/>
          </a:xfrm>
          <a:prstGeom prst="rect">
            <a:avLst/>
          </a:prstGeom>
        </p:spPr>
      </p:pic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637" y="2434114"/>
            <a:ext cx="253127" cy="316468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5427107" y="3119795"/>
            <a:ext cx="2776180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APIs for Developers</a:t>
            </a:r>
            <a:endParaRPr lang="en-US" sz="2150" dirty="0"/>
          </a:p>
        </p:txBody>
      </p:sp>
      <p:sp>
        <p:nvSpPr>
          <p:cNvPr id="15" name="Text 7"/>
          <p:cNvSpPr/>
          <p:nvPr/>
        </p:nvSpPr>
        <p:spPr>
          <a:xfrm>
            <a:off x="5427107" y="3593425"/>
            <a:ext cx="3776186" cy="1350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 those with coding skills, leverage OpenAI’s API to build custom applications and solutions tailored to your specific needs.</a:t>
            </a:r>
            <a:endParaRPr lang="en-US" sz="1650" dirty="0"/>
          </a:p>
        </p:txBody>
      </p:sp>
      <p:sp>
        <p:nvSpPr>
          <p:cNvPr id="16" name="Shape 8"/>
          <p:cNvSpPr/>
          <p:nvPr/>
        </p:nvSpPr>
        <p:spPr>
          <a:xfrm>
            <a:off x="9648111" y="2592348"/>
            <a:ext cx="4243864" cy="3260169"/>
          </a:xfrm>
          <a:prstGeom prst="roundRect">
            <a:avLst>
              <a:gd name="adj" fmla="val 3366"/>
            </a:avLst>
          </a:prstGeom>
          <a:solidFill>
            <a:srgbClr val="FFFFFF"/>
          </a:solidFill>
          <a:ln/>
        </p:spPr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48111" y="2569488"/>
            <a:ext cx="4243864" cy="91440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53574" y="2275880"/>
            <a:ext cx="632936" cy="632936"/>
          </a:xfrm>
          <a:prstGeom prst="rect">
            <a:avLst/>
          </a:prstGeom>
        </p:spPr>
      </p:pic>
      <p:pic>
        <p:nvPicPr>
          <p:cNvPr id="1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43479" y="2434114"/>
            <a:ext cx="253127" cy="316468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9881949" y="3119795"/>
            <a:ext cx="2776180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Chrome Extensions</a:t>
            </a:r>
            <a:endParaRPr lang="en-US" sz="2150" dirty="0"/>
          </a:p>
        </p:txBody>
      </p:sp>
      <p:sp>
        <p:nvSpPr>
          <p:cNvPr id="21" name="Text 10"/>
          <p:cNvSpPr/>
          <p:nvPr/>
        </p:nvSpPr>
        <p:spPr>
          <a:xfrm>
            <a:off x="9881949" y="3593425"/>
            <a:ext cx="3776186" cy="20252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Enhance your browsing and ChatGPT experience with extensions like </a:t>
            </a:r>
            <a:pPr algn="l" indent="0" marL="0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AIPRM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which provide pre-made prompt templates and other helpful features.</a:t>
            </a:r>
            <a:endParaRPr lang="en-US" sz="1650" dirty="0"/>
          </a:p>
        </p:txBody>
      </p:sp>
      <p:sp>
        <p:nvSpPr>
          <p:cNvPr id="22" name="Text 11"/>
          <p:cNvSpPr/>
          <p:nvPr/>
        </p:nvSpPr>
        <p:spPr>
          <a:xfrm>
            <a:off x="1054894" y="6406277"/>
            <a:ext cx="3187303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Activity: Automate a Task</a:t>
            </a:r>
            <a:endParaRPr lang="en-US" sz="2150" dirty="0"/>
          </a:p>
        </p:txBody>
      </p:sp>
      <p:sp>
        <p:nvSpPr>
          <p:cNvPr id="23" name="Text 12"/>
          <p:cNvSpPr/>
          <p:nvPr/>
        </p:nvSpPr>
        <p:spPr>
          <a:xfrm>
            <a:off x="1054894" y="7069812"/>
            <a:ext cx="12837081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Prompt: “Write a Python script to send daily weather alerts via email.”</a:t>
            </a:r>
            <a:endParaRPr lang="en-US" sz="1650" dirty="0"/>
          </a:p>
        </p:txBody>
      </p:sp>
      <p:sp>
        <p:nvSpPr>
          <p:cNvPr id="24" name="Shape 13"/>
          <p:cNvSpPr/>
          <p:nvPr/>
        </p:nvSpPr>
        <p:spPr>
          <a:xfrm>
            <a:off x="738426" y="6089809"/>
            <a:ext cx="22860" cy="1554837"/>
          </a:xfrm>
          <a:prstGeom prst="rect">
            <a:avLst/>
          </a:prstGeom>
          <a:solidFill>
            <a:srgbClr val="75BAE6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83386" y="322778"/>
            <a:ext cx="4263509" cy="532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150"/>
              </a:lnSpc>
              <a:buNone/>
            </a:pPr>
            <a:r>
              <a:rPr lang="en-US" sz="33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Final Project:</a:t>
            </a:r>
            <a:endParaRPr lang="en-US" sz="3350" dirty="0"/>
          </a:p>
        </p:txBody>
      </p:sp>
      <p:sp>
        <p:nvSpPr>
          <p:cNvPr id="3" name="Text 1"/>
          <p:cNvSpPr/>
          <p:nvPr/>
        </p:nvSpPr>
        <p:spPr>
          <a:xfrm>
            <a:off x="4225647" y="1031796"/>
            <a:ext cx="6178987" cy="7723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75BAE6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Showcase Your Skills</a:t>
            </a:r>
            <a:endParaRPr lang="en-US" sz="4850" dirty="0"/>
          </a:p>
        </p:txBody>
      </p:sp>
      <p:sp>
        <p:nvSpPr>
          <p:cNvPr id="4" name="Text 2"/>
          <p:cNvSpPr/>
          <p:nvPr/>
        </p:nvSpPr>
        <p:spPr>
          <a:xfrm>
            <a:off x="410885" y="2097643"/>
            <a:ext cx="1853684" cy="231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Your Task: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410885" y="2446734"/>
            <a:ext cx="6761202" cy="187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450"/>
              </a:lnSpc>
              <a:buSzPct val="100000"/>
              <a:buChar char="•"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 the </a:t>
            </a:r>
            <a:pPr algn="l" indent="0" marL="0">
              <a:lnSpc>
                <a:spcPts val="1450"/>
              </a:lnSpc>
              <a:buNone/>
            </a:pPr>
            <a:r>
              <a:rPr lang="en-US" sz="9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file upload</a:t>
            </a:r>
            <a:pPr algn="l" indent="0" marL="0">
              <a:lnSpc>
                <a:spcPts val="145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feature to analyze a dataset (e.g., this </a:t>
            </a:r>
            <a:pPr algn="l" indent="0" marL="0">
              <a:lnSpc>
                <a:spcPts val="1450"/>
              </a:lnSpc>
              <a:buNone/>
            </a:pPr>
            <a:r>
              <a:rPr lang="en-US" sz="900" u="sng" dirty="0">
                <a:solidFill>
                  <a:srgbClr val="359DD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sample CSV</a:t>
            </a:r>
            <a:pPr algn="l" indent="0" marL="0">
              <a:lnSpc>
                <a:spcPts val="145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).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10885" y="2675573"/>
            <a:ext cx="6761202" cy="187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450"/>
              </a:lnSpc>
              <a:buSzPct val="100000"/>
              <a:buChar char="•"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Generate a comprehensive </a:t>
            </a:r>
            <a:pPr algn="l" indent="0" marL="0">
              <a:lnSpc>
                <a:spcPts val="1450"/>
              </a:lnSpc>
              <a:buNone/>
            </a:pPr>
            <a:r>
              <a:rPr lang="en-US" sz="9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report</a:t>
            </a:r>
            <a:pPr algn="l" indent="0" marL="0">
              <a:lnSpc>
                <a:spcPts val="145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that includes relevant charts.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10885" y="2904411"/>
            <a:ext cx="6761202" cy="187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450"/>
              </a:lnSpc>
              <a:buSzPct val="100000"/>
              <a:buChar char="•"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Finally, </a:t>
            </a:r>
            <a:pPr algn="l" indent="0" marL="0">
              <a:lnSpc>
                <a:spcPts val="1450"/>
              </a:lnSpc>
              <a:buNone/>
            </a:pPr>
            <a:r>
              <a:rPr lang="en-US" sz="9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present your findings</a:t>
            </a:r>
            <a:pPr algn="l" indent="0" marL="0">
              <a:lnSpc>
                <a:spcPts val="145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to ChatGPT, asking it to: </a:t>
            </a:r>
            <a:pPr algn="l" indent="0" marL="0">
              <a:lnSpc>
                <a:spcPts val="1450"/>
              </a:lnSpc>
              <a:buNone/>
            </a:pPr>
            <a:r>
              <a:rPr lang="en-US" sz="900" i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“Explain this data to a non-technical audience.”</a:t>
            </a:r>
            <a:endParaRPr lang="en-US" sz="9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933" y="2112288"/>
            <a:ext cx="6761202" cy="676120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86978" y="9313664"/>
            <a:ext cx="2184440" cy="193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Example Prompt to Get Started: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86978" y="9682758"/>
            <a:ext cx="13632537" cy="187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5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“Analyze sales_data.csv. Identify top 3 products by revenue. Create a summary slide with a bar chart and key insights.”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410885" y="9137571"/>
            <a:ext cx="15240" cy="864989"/>
          </a:xfrm>
          <a:prstGeom prst="rect">
            <a:avLst/>
          </a:prstGeom>
          <a:solidFill>
            <a:srgbClr val="75BAE6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2025-08-12T12:37:52Z</dcterms:created>
  <dcterms:modified xsi:type="dcterms:W3CDTF">2025-08-12T12:37:52Z</dcterms:modified>
</cp:coreProperties>
</file>